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</p:sldIdLst>
  <p:sldSz cx="18288000" cy="10287000"/>
  <p:notesSz cx="6858000" cy="9144000"/>
  <p:embeddedFontLst>
    <p:embeddedFont>
      <p:font typeface="Helvetica World" panose="020B0604020202020204" charset="-128"/>
      <p:regular r:id="rId18"/>
    </p:embeddedFont>
    <p:embeddedFont>
      <p:font typeface="Helvetica World Bold" panose="020B0604020202020204" charset="-128"/>
      <p:regular r:id="rId19"/>
    </p:embeddedFont>
    <p:embeddedFont>
      <p:font typeface="Abadi ExtraLight" panose="020B0204020104020204" pitchFamily="34" charset="0"/>
      <p:regular r:id="rId20"/>
    </p:embeddedFont>
    <p:embeddedFont>
      <p:font typeface="ADLaM Display" panose="02010000000000000000" pitchFamily="2" charset="0"/>
      <p:regular r:id="rId21"/>
    </p:embeddedFont>
    <p:embeddedFont>
      <p:font typeface="Georgia Pro Condensed" panose="020B0604020202020204" charset="0"/>
      <p:regular r:id="rId22"/>
    </p:embeddedFont>
    <p:embeddedFont>
      <p:font typeface="Gill Sans Ultra Bold" panose="020B0A02020104020203" pitchFamily="3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sv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2700"/>
            <a:ext cx="11201400" cy="10299700"/>
            <a:chOff x="0" y="0"/>
            <a:chExt cx="963348" cy="8857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63348" cy="885799"/>
            </a:xfrm>
            <a:custGeom>
              <a:avLst/>
              <a:gdLst/>
              <a:ahLst/>
              <a:cxnLst/>
              <a:rect l="l" t="t" r="r" b="b"/>
              <a:pathLst>
                <a:path w="963348" h="885799">
                  <a:moveTo>
                    <a:pt x="0" y="0"/>
                  </a:moveTo>
                  <a:lnTo>
                    <a:pt x="963348" y="0"/>
                  </a:lnTo>
                  <a:lnTo>
                    <a:pt x="963348" y="885799"/>
                  </a:lnTo>
                  <a:lnTo>
                    <a:pt x="0" y="885799"/>
                  </a:lnTo>
                  <a:close/>
                </a:path>
              </a:pathLst>
            </a:custGeom>
            <a:solidFill>
              <a:srgbClr val="F7F5F2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1868150" y="666750"/>
            <a:ext cx="5753100" cy="8953500"/>
            <a:chOff x="0" y="0"/>
            <a:chExt cx="814724" cy="126794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4724" cy="1267949"/>
            </a:xfrm>
            <a:custGeom>
              <a:avLst/>
              <a:gdLst/>
              <a:ahLst/>
              <a:cxnLst/>
              <a:rect l="l" t="t" r="r" b="b"/>
              <a:pathLst>
                <a:path w="814724" h="1267949">
                  <a:moveTo>
                    <a:pt x="26914" y="0"/>
                  </a:moveTo>
                  <a:lnTo>
                    <a:pt x="787810" y="0"/>
                  </a:lnTo>
                  <a:cubicBezTo>
                    <a:pt x="802675" y="0"/>
                    <a:pt x="814724" y="12050"/>
                    <a:pt x="814724" y="26914"/>
                  </a:cubicBezTo>
                  <a:lnTo>
                    <a:pt x="814724" y="1241035"/>
                  </a:lnTo>
                  <a:cubicBezTo>
                    <a:pt x="814724" y="1255899"/>
                    <a:pt x="802675" y="1267949"/>
                    <a:pt x="787810" y="1267949"/>
                  </a:cubicBezTo>
                  <a:lnTo>
                    <a:pt x="26914" y="1267949"/>
                  </a:lnTo>
                  <a:cubicBezTo>
                    <a:pt x="12050" y="1267949"/>
                    <a:pt x="0" y="1255899"/>
                    <a:pt x="0" y="1241035"/>
                  </a:cubicBezTo>
                  <a:lnTo>
                    <a:pt x="0" y="26914"/>
                  </a:lnTo>
                  <a:cubicBezTo>
                    <a:pt x="0" y="12050"/>
                    <a:pt x="12050" y="0"/>
                    <a:pt x="26914" y="0"/>
                  </a:cubicBezTo>
                  <a:close/>
                </a:path>
              </a:pathLst>
            </a:custGeom>
            <a:blipFill>
              <a:blip r:embed="rId2"/>
              <a:stretch>
                <a:fillRect t="-199" b="-19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66750" y="9390381"/>
            <a:ext cx="6886575" cy="229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820"/>
              </a:lnSpc>
            </a:pPr>
            <a:r>
              <a:rPr lang="en-US" sz="1400" spc="-21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SAMIA</a:t>
            </a:r>
            <a:r>
              <a:rPr lang="en-US" sz="1400" u="none" strike="noStrike" spc="-21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BABAR | HUZAIFA MANSOOR | AMNA TAHIR | ESHMAL RAZA | NOOR FATIMA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5380" y="965543"/>
            <a:ext cx="9754495" cy="5556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395"/>
              </a:lnSpc>
            </a:pPr>
            <a:r>
              <a:rPr lang="en-US" sz="14395" u="none" strike="noStrike" spc="-503">
                <a:solidFill>
                  <a:srgbClr val="002E5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Heat Conduction in a Finite Slab</a:t>
            </a:r>
          </a:p>
        </p:txBody>
      </p:sp>
      <p:sp>
        <p:nvSpPr>
          <p:cNvPr id="8" name="Freeform 8"/>
          <p:cNvSpPr/>
          <p:nvPr/>
        </p:nvSpPr>
        <p:spPr>
          <a:xfrm rot="-3117037">
            <a:off x="8947742" y="7656091"/>
            <a:ext cx="2112604" cy="1859092"/>
          </a:xfrm>
          <a:custGeom>
            <a:avLst/>
            <a:gdLst/>
            <a:ahLst/>
            <a:cxnLst/>
            <a:rect l="l" t="t" r="r" b="b"/>
            <a:pathLst>
              <a:path w="2112604" h="1859092">
                <a:moveTo>
                  <a:pt x="0" y="0"/>
                </a:moveTo>
                <a:lnTo>
                  <a:pt x="2112604" y="0"/>
                </a:lnTo>
                <a:lnTo>
                  <a:pt x="2112604" y="1859091"/>
                </a:lnTo>
                <a:lnTo>
                  <a:pt x="0" y="18590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F7F5F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2E5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Governing the Heat Equation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883525"/>
            <a:ext cx="6886575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heat equation drives temperature changes, illustrating how heat diffusion smooths gradients over time. This model highlights the gradual transition from hot to cold regions within the slab.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02E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409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7C26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Smooth Temperature Transition Concept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407275"/>
            <a:ext cx="6886575" cy="221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 ensure stability in simulations, we utilize a </a:t>
            </a:r>
            <a:r>
              <a:rPr lang="en-US" sz="2499" b="1" u="none" strike="noStrike" spc="-37">
                <a:solidFill>
                  <a:srgbClr val="10A0D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smooth step function</a:t>
            </a: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 This approach avoids sudden temperature jumps, resulting in realistic transitions that reflect physical phenomena and improve computational accuracy.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F7F5F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2E5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COMSOL Mesh Element Division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369175"/>
            <a:ext cx="6886575" cy="225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COMSOL model divides the </a:t>
            </a:r>
            <a:r>
              <a:rPr lang="en-US" sz="2499" b="1" u="none" strike="noStrike" spc="-37">
                <a:solidFill>
                  <a:srgbClr val="002E5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slab into small elements</a:t>
            </a:r>
            <a:r>
              <a:rPr lang="en-US" sz="2499" u="none" strike="noStrike" spc="-37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to accurately simulate heat conduction. Each element uses the heat conduction law, ensuring precise tracking of temperature changes over time.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457450"/>
            <a:chOff x="0" y="0"/>
            <a:chExt cx="4816593" cy="6472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47230"/>
            </a:xfrm>
            <a:custGeom>
              <a:avLst/>
              <a:gdLst/>
              <a:ahLst/>
              <a:cxnLst/>
              <a:rect l="l" t="t" r="r" b="b"/>
              <a:pathLst>
                <a:path w="4816592" h="647230">
                  <a:moveTo>
                    <a:pt x="0" y="0"/>
                  </a:moveTo>
                  <a:lnTo>
                    <a:pt x="4816592" y="0"/>
                  </a:lnTo>
                  <a:lnTo>
                    <a:pt x="4816592" y="647230"/>
                  </a:lnTo>
                  <a:lnTo>
                    <a:pt x="0" y="647230"/>
                  </a:lnTo>
                  <a:close/>
                </a:path>
              </a:pathLst>
            </a:custGeom>
            <a:solidFill>
              <a:srgbClr val="F7F5F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16593" cy="7043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6750" y="3352800"/>
            <a:ext cx="11201400" cy="6267450"/>
            <a:chOff x="0" y="0"/>
            <a:chExt cx="1471052" cy="82308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71052" cy="823089"/>
            </a:xfrm>
            <a:custGeom>
              <a:avLst/>
              <a:gdLst/>
              <a:ahLst/>
              <a:cxnLst/>
              <a:rect l="l" t="t" r="r" b="b"/>
              <a:pathLst>
                <a:path w="1471052" h="823089">
                  <a:moveTo>
                    <a:pt x="13823" y="0"/>
                  </a:moveTo>
                  <a:lnTo>
                    <a:pt x="1457229" y="0"/>
                  </a:lnTo>
                  <a:cubicBezTo>
                    <a:pt x="1460895" y="0"/>
                    <a:pt x="1464411" y="1456"/>
                    <a:pt x="1467004" y="4049"/>
                  </a:cubicBezTo>
                  <a:cubicBezTo>
                    <a:pt x="1469596" y="6641"/>
                    <a:pt x="1471052" y="10157"/>
                    <a:pt x="1471052" y="13823"/>
                  </a:cubicBezTo>
                  <a:lnTo>
                    <a:pt x="1471052" y="809266"/>
                  </a:lnTo>
                  <a:cubicBezTo>
                    <a:pt x="1471052" y="812932"/>
                    <a:pt x="1469596" y="816448"/>
                    <a:pt x="1467004" y="819040"/>
                  </a:cubicBezTo>
                  <a:cubicBezTo>
                    <a:pt x="1464411" y="821632"/>
                    <a:pt x="1460895" y="823089"/>
                    <a:pt x="1457229" y="823089"/>
                  </a:cubicBezTo>
                  <a:lnTo>
                    <a:pt x="13823" y="823089"/>
                  </a:lnTo>
                  <a:cubicBezTo>
                    <a:pt x="10157" y="823089"/>
                    <a:pt x="6641" y="821632"/>
                    <a:pt x="4049" y="819040"/>
                  </a:cubicBezTo>
                  <a:cubicBezTo>
                    <a:pt x="1456" y="816448"/>
                    <a:pt x="0" y="812932"/>
                    <a:pt x="0" y="809266"/>
                  </a:cubicBezTo>
                  <a:lnTo>
                    <a:pt x="0" y="13823"/>
                  </a:lnTo>
                  <a:cubicBezTo>
                    <a:pt x="0" y="10157"/>
                    <a:pt x="1456" y="6641"/>
                    <a:pt x="4049" y="4049"/>
                  </a:cubicBezTo>
                  <a:cubicBezTo>
                    <a:pt x="6641" y="1456"/>
                    <a:pt x="10157" y="0"/>
                    <a:pt x="13823" y="0"/>
                  </a:cubicBezTo>
                  <a:close/>
                </a:path>
              </a:pathLst>
            </a:custGeom>
            <a:blipFill>
              <a:blip r:embed="rId2"/>
              <a:stretch>
                <a:fillRect l="-521" r="-52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172950" y="3352800"/>
            <a:ext cx="5448300" cy="6267450"/>
            <a:chOff x="0" y="0"/>
            <a:chExt cx="715512" cy="8230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15512" cy="823089"/>
            </a:xfrm>
            <a:custGeom>
              <a:avLst/>
              <a:gdLst/>
              <a:ahLst/>
              <a:cxnLst/>
              <a:rect l="l" t="t" r="r" b="b"/>
              <a:pathLst>
                <a:path w="715512" h="823089">
                  <a:moveTo>
                    <a:pt x="28420" y="0"/>
                  </a:moveTo>
                  <a:lnTo>
                    <a:pt x="687092" y="0"/>
                  </a:lnTo>
                  <a:cubicBezTo>
                    <a:pt x="702788" y="0"/>
                    <a:pt x="715512" y="12724"/>
                    <a:pt x="715512" y="28420"/>
                  </a:cubicBezTo>
                  <a:lnTo>
                    <a:pt x="715512" y="794669"/>
                  </a:lnTo>
                  <a:cubicBezTo>
                    <a:pt x="715512" y="802206"/>
                    <a:pt x="712518" y="809435"/>
                    <a:pt x="707188" y="814765"/>
                  </a:cubicBezTo>
                  <a:cubicBezTo>
                    <a:pt x="701858" y="820095"/>
                    <a:pt x="694630" y="823089"/>
                    <a:pt x="687092" y="823089"/>
                  </a:cubicBezTo>
                  <a:lnTo>
                    <a:pt x="28420" y="823089"/>
                  </a:lnTo>
                  <a:cubicBezTo>
                    <a:pt x="12724" y="823089"/>
                    <a:pt x="0" y="810365"/>
                    <a:pt x="0" y="794669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3"/>
              <a:stretch>
                <a:fillRect t="-103" b="-10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66750" y="809625"/>
            <a:ext cx="1695450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</a:pPr>
            <a:r>
              <a:rPr lang="en-US" sz="8000" spc="-240">
                <a:solidFill>
                  <a:srgbClr val="002E5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Temperature Profiles Over Time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457450"/>
            <a:chOff x="0" y="0"/>
            <a:chExt cx="4816593" cy="6472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47230"/>
            </a:xfrm>
            <a:custGeom>
              <a:avLst/>
              <a:gdLst/>
              <a:ahLst/>
              <a:cxnLst/>
              <a:rect l="l" t="t" r="r" b="b"/>
              <a:pathLst>
                <a:path w="4816592" h="647230">
                  <a:moveTo>
                    <a:pt x="0" y="0"/>
                  </a:moveTo>
                  <a:lnTo>
                    <a:pt x="4816592" y="0"/>
                  </a:lnTo>
                  <a:lnTo>
                    <a:pt x="4816592" y="647230"/>
                  </a:lnTo>
                  <a:lnTo>
                    <a:pt x="0" y="647230"/>
                  </a:lnTo>
                  <a:close/>
                </a:path>
              </a:pathLst>
            </a:custGeom>
            <a:solidFill>
              <a:srgbClr val="002E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16593" cy="7043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6750" y="3352800"/>
            <a:ext cx="11201400" cy="6267450"/>
            <a:chOff x="0" y="0"/>
            <a:chExt cx="1471052" cy="82308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71052" cy="823089"/>
            </a:xfrm>
            <a:custGeom>
              <a:avLst/>
              <a:gdLst/>
              <a:ahLst/>
              <a:cxnLst/>
              <a:rect l="l" t="t" r="r" b="b"/>
              <a:pathLst>
                <a:path w="1471052" h="823089">
                  <a:moveTo>
                    <a:pt x="13823" y="0"/>
                  </a:moveTo>
                  <a:lnTo>
                    <a:pt x="1457229" y="0"/>
                  </a:lnTo>
                  <a:cubicBezTo>
                    <a:pt x="1460895" y="0"/>
                    <a:pt x="1464411" y="1456"/>
                    <a:pt x="1467004" y="4049"/>
                  </a:cubicBezTo>
                  <a:cubicBezTo>
                    <a:pt x="1469596" y="6641"/>
                    <a:pt x="1471052" y="10157"/>
                    <a:pt x="1471052" y="13823"/>
                  </a:cubicBezTo>
                  <a:lnTo>
                    <a:pt x="1471052" y="809266"/>
                  </a:lnTo>
                  <a:cubicBezTo>
                    <a:pt x="1471052" y="812932"/>
                    <a:pt x="1469596" y="816448"/>
                    <a:pt x="1467004" y="819040"/>
                  </a:cubicBezTo>
                  <a:cubicBezTo>
                    <a:pt x="1464411" y="821632"/>
                    <a:pt x="1460895" y="823089"/>
                    <a:pt x="1457229" y="823089"/>
                  </a:cubicBezTo>
                  <a:lnTo>
                    <a:pt x="13823" y="823089"/>
                  </a:lnTo>
                  <a:cubicBezTo>
                    <a:pt x="10157" y="823089"/>
                    <a:pt x="6641" y="821632"/>
                    <a:pt x="4049" y="819040"/>
                  </a:cubicBezTo>
                  <a:cubicBezTo>
                    <a:pt x="1456" y="816448"/>
                    <a:pt x="0" y="812932"/>
                    <a:pt x="0" y="809266"/>
                  </a:cubicBezTo>
                  <a:lnTo>
                    <a:pt x="0" y="13823"/>
                  </a:lnTo>
                  <a:cubicBezTo>
                    <a:pt x="0" y="10157"/>
                    <a:pt x="1456" y="6641"/>
                    <a:pt x="4049" y="4049"/>
                  </a:cubicBezTo>
                  <a:cubicBezTo>
                    <a:pt x="6641" y="1456"/>
                    <a:pt x="10157" y="0"/>
                    <a:pt x="13823" y="0"/>
                  </a:cubicBezTo>
                  <a:close/>
                </a:path>
              </a:pathLst>
            </a:custGeom>
            <a:blipFill>
              <a:blip r:embed="rId2"/>
              <a:stretch>
                <a:fillRect l="-521" r="-52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172950" y="3352800"/>
            <a:ext cx="5448300" cy="6267450"/>
            <a:chOff x="0" y="0"/>
            <a:chExt cx="715512" cy="8230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15512" cy="823089"/>
            </a:xfrm>
            <a:custGeom>
              <a:avLst/>
              <a:gdLst/>
              <a:ahLst/>
              <a:cxnLst/>
              <a:rect l="l" t="t" r="r" b="b"/>
              <a:pathLst>
                <a:path w="715512" h="823089">
                  <a:moveTo>
                    <a:pt x="28420" y="0"/>
                  </a:moveTo>
                  <a:lnTo>
                    <a:pt x="687092" y="0"/>
                  </a:lnTo>
                  <a:cubicBezTo>
                    <a:pt x="702788" y="0"/>
                    <a:pt x="715512" y="12724"/>
                    <a:pt x="715512" y="28420"/>
                  </a:cubicBezTo>
                  <a:lnTo>
                    <a:pt x="715512" y="794669"/>
                  </a:lnTo>
                  <a:cubicBezTo>
                    <a:pt x="715512" y="802206"/>
                    <a:pt x="712518" y="809435"/>
                    <a:pt x="707188" y="814765"/>
                  </a:cubicBezTo>
                  <a:cubicBezTo>
                    <a:pt x="701858" y="820095"/>
                    <a:pt x="694630" y="823089"/>
                    <a:pt x="687092" y="823089"/>
                  </a:cubicBezTo>
                  <a:lnTo>
                    <a:pt x="28420" y="823089"/>
                  </a:lnTo>
                  <a:cubicBezTo>
                    <a:pt x="12724" y="823089"/>
                    <a:pt x="0" y="810365"/>
                    <a:pt x="0" y="794669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3"/>
              <a:stretch>
                <a:fillRect t="-103" b="-10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66750" y="809625"/>
            <a:ext cx="16954500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</a:pPr>
            <a:r>
              <a:rPr lang="en-US" sz="8000" spc="-240">
                <a:solidFill>
                  <a:srgbClr val="F07C26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Validation of COMSOL Model Results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5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887C9B-1EB1-5A6A-B926-696B143CF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31CA211-14AB-281E-6D9B-AAF0ED59F41D}"/>
              </a:ext>
            </a:extLst>
          </p:cNvPr>
          <p:cNvGrpSpPr/>
          <p:nvPr/>
        </p:nvGrpSpPr>
        <p:grpSpPr>
          <a:xfrm>
            <a:off x="0" y="0"/>
            <a:ext cx="7858125" cy="10287000"/>
            <a:chOff x="0" y="0"/>
            <a:chExt cx="1031988" cy="135096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DF4F66E-27D5-40E5-47E1-9E8C3741BFB2}"/>
                </a:ext>
              </a:extLst>
            </p:cNvPr>
            <p:cNvSpPr/>
            <p:nvPr/>
          </p:nvSpPr>
          <p:spPr>
            <a:xfrm>
              <a:off x="0" y="0"/>
              <a:ext cx="1031988" cy="1350966"/>
            </a:xfrm>
            <a:custGeom>
              <a:avLst/>
              <a:gdLst/>
              <a:ahLst/>
              <a:cxnLst/>
              <a:rect l="l" t="t" r="r" b="b"/>
              <a:pathLst>
                <a:path w="1031988" h="1350966">
                  <a:moveTo>
                    <a:pt x="0" y="0"/>
                  </a:moveTo>
                  <a:lnTo>
                    <a:pt x="1031988" y="0"/>
                  </a:lnTo>
                  <a:lnTo>
                    <a:pt x="1031988" y="1350966"/>
                  </a:lnTo>
                  <a:lnTo>
                    <a:pt x="0" y="1350966"/>
                  </a:lnTo>
                  <a:close/>
                </a:path>
              </a:pathLst>
            </a:custGeom>
            <a:solidFill>
              <a:srgbClr val="10A0D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D9C8B37C-2ECF-EB3A-4A44-2A5529080CC2}"/>
              </a:ext>
            </a:extLst>
          </p:cNvPr>
          <p:cNvGrpSpPr/>
          <p:nvPr/>
        </p:nvGrpSpPr>
        <p:grpSpPr>
          <a:xfrm>
            <a:off x="1052512" y="666750"/>
            <a:ext cx="5753100" cy="8953500"/>
            <a:chOff x="0" y="0"/>
            <a:chExt cx="814724" cy="1267949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3D138DE-71B3-E995-FCA0-D97ED91BF68F}"/>
                </a:ext>
              </a:extLst>
            </p:cNvPr>
            <p:cNvSpPr/>
            <p:nvPr/>
          </p:nvSpPr>
          <p:spPr>
            <a:xfrm>
              <a:off x="0" y="0"/>
              <a:ext cx="814724" cy="1267949"/>
            </a:xfrm>
            <a:custGeom>
              <a:avLst/>
              <a:gdLst/>
              <a:ahLst/>
              <a:cxnLst/>
              <a:rect l="l" t="t" r="r" b="b"/>
              <a:pathLst>
                <a:path w="814724" h="1267949">
                  <a:moveTo>
                    <a:pt x="26914" y="0"/>
                  </a:moveTo>
                  <a:lnTo>
                    <a:pt x="787810" y="0"/>
                  </a:lnTo>
                  <a:cubicBezTo>
                    <a:pt x="802675" y="0"/>
                    <a:pt x="814724" y="12050"/>
                    <a:pt x="814724" y="26914"/>
                  </a:cubicBezTo>
                  <a:lnTo>
                    <a:pt x="814724" y="1241035"/>
                  </a:lnTo>
                  <a:cubicBezTo>
                    <a:pt x="814724" y="1255899"/>
                    <a:pt x="802675" y="1267949"/>
                    <a:pt x="787810" y="1267949"/>
                  </a:cubicBezTo>
                  <a:lnTo>
                    <a:pt x="26914" y="1267949"/>
                  </a:lnTo>
                  <a:cubicBezTo>
                    <a:pt x="12050" y="1267949"/>
                    <a:pt x="0" y="1255899"/>
                    <a:pt x="0" y="1241035"/>
                  </a:cubicBezTo>
                  <a:lnTo>
                    <a:pt x="0" y="26914"/>
                  </a:lnTo>
                  <a:cubicBezTo>
                    <a:pt x="0" y="12050"/>
                    <a:pt x="12050" y="0"/>
                    <a:pt x="26914" y="0"/>
                  </a:cubicBezTo>
                  <a:close/>
                </a:path>
              </a:pathLst>
            </a:custGeom>
            <a:blipFill>
              <a:blip r:embed="rId2"/>
              <a:stretch>
                <a:fillRect t="-199" b="-19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FC56B6FF-44B8-6D60-A9FC-0E6ACCA9FA95}"/>
              </a:ext>
            </a:extLst>
          </p:cNvPr>
          <p:cNvSpPr txBox="1"/>
          <p:nvPr/>
        </p:nvSpPr>
        <p:spPr>
          <a:xfrm>
            <a:off x="9144000" y="5448300"/>
            <a:ext cx="8324850" cy="1107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badi ExtraLight" panose="020B0204020104020204" pitchFamily="34" charset="0"/>
              </a:rPr>
              <a:t>This entire model is about one simple physical idea: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badi ExtraLight" panose="020B0204020104020204" pitchFamily="34" charset="0"/>
              </a:rPr>
              <a:t>When the ends of a hot solid are cooled, heat flows from the interior toward the ends, and the temperature inside the solid changes gradually with time.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badi ExtraLight" panose="020B0204020104020204" pitchFamily="34" charset="0"/>
              </a:rPr>
              <a:t>Everything else in the model exists only to describe, calculate, and visualize this behavior.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1C812036-1FFB-206E-1E03-0D1B4E4B3BB3}"/>
              </a:ext>
            </a:extLst>
          </p:cNvPr>
          <p:cNvSpPr txBox="1"/>
          <p:nvPr/>
        </p:nvSpPr>
        <p:spPr>
          <a:xfrm>
            <a:off x="9296400" y="4346307"/>
            <a:ext cx="8317491" cy="835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</a:pPr>
            <a:r>
              <a:rPr lang="en-US" sz="7400" spc="-224" dirty="0">
                <a:solidFill>
                  <a:srgbClr val="F07C26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MODEL SUMMARY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7AFCA562-73BB-6ED4-524A-61F80C48E9A2}"/>
              </a:ext>
            </a:extLst>
          </p:cNvPr>
          <p:cNvSpPr/>
          <p:nvPr/>
        </p:nvSpPr>
        <p:spPr>
          <a:xfrm rot="-3117037">
            <a:off x="5418783" y="7952721"/>
            <a:ext cx="2112604" cy="1859092"/>
          </a:xfrm>
          <a:custGeom>
            <a:avLst/>
            <a:gdLst/>
            <a:ahLst/>
            <a:cxnLst/>
            <a:rect l="l" t="t" r="r" b="b"/>
            <a:pathLst>
              <a:path w="2112604" h="1859092">
                <a:moveTo>
                  <a:pt x="0" y="0"/>
                </a:moveTo>
                <a:lnTo>
                  <a:pt x="2112604" y="0"/>
                </a:lnTo>
                <a:lnTo>
                  <a:pt x="2112604" y="1859092"/>
                </a:lnTo>
                <a:lnTo>
                  <a:pt x="0" y="18590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06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031988" cy="13509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1988" cy="1350966"/>
            </a:xfrm>
            <a:custGeom>
              <a:avLst/>
              <a:gdLst/>
              <a:ahLst/>
              <a:cxnLst/>
              <a:rect l="l" t="t" r="r" b="b"/>
              <a:pathLst>
                <a:path w="1031988" h="1350966">
                  <a:moveTo>
                    <a:pt x="0" y="0"/>
                  </a:moveTo>
                  <a:lnTo>
                    <a:pt x="1031988" y="0"/>
                  </a:lnTo>
                  <a:lnTo>
                    <a:pt x="1031988" y="1350966"/>
                  </a:lnTo>
                  <a:lnTo>
                    <a:pt x="0" y="1350966"/>
                  </a:lnTo>
                  <a:close/>
                </a:path>
              </a:pathLst>
            </a:custGeom>
            <a:solidFill>
              <a:srgbClr val="10A0DD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475085" y="5143500"/>
            <a:ext cx="8324850" cy="593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40"/>
              </a:lnSpc>
            </a:pPr>
            <a:r>
              <a:rPr lang="en-US" sz="3800" spc="-57" dirty="0">
                <a:solidFill>
                  <a:schemeClr val="bg1"/>
                </a:solidFill>
                <a:latin typeface="Gill Sans Ultra Bold" panose="020B0A02020104020203" pitchFamily="34" charset="0"/>
                <a:ea typeface="Helvetica World"/>
                <a:cs typeface="Helvetica World"/>
                <a:sym typeface="Helvetica World"/>
              </a:rPr>
              <a:t>FEEL FREE TO ASK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76800" y="4322761"/>
            <a:ext cx="10591800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</a:pPr>
            <a:r>
              <a:rPr lang="en-US" sz="6400" spc="-224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Georgia Pro Condensed"/>
              </a:rPr>
              <a:t>HAVE ANY QUESTIONS?</a:t>
            </a:r>
          </a:p>
        </p:txBody>
      </p:sp>
      <p:sp>
        <p:nvSpPr>
          <p:cNvPr id="8" name="Freeform 8"/>
          <p:cNvSpPr/>
          <p:nvPr/>
        </p:nvSpPr>
        <p:spPr>
          <a:xfrm rot="-3117037">
            <a:off x="11311884" y="5771089"/>
            <a:ext cx="2112604" cy="1859092"/>
          </a:xfrm>
          <a:custGeom>
            <a:avLst/>
            <a:gdLst/>
            <a:ahLst/>
            <a:cxnLst/>
            <a:rect l="l" t="t" r="r" b="b"/>
            <a:pathLst>
              <a:path w="2112604" h="1859092">
                <a:moveTo>
                  <a:pt x="0" y="0"/>
                </a:moveTo>
                <a:lnTo>
                  <a:pt x="2112604" y="0"/>
                </a:lnTo>
                <a:lnTo>
                  <a:pt x="2112604" y="1859092"/>
                </a:lnTo>
                <a:lnTo>
                  <a:pt x="0" y="18590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F7F5F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409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2E5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Understanding Temperature Changes in a Slab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883525"/>
            <a:ext cx="6886575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This model examines how temperature evolves over time within a slab when exposed to cooling at its ends, illustrating the fundamental principles of heat conduction in solid materials.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02E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7C26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Real-life Analogy: Metal Rod Cooling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845425"/>
            <a:ext cx="6886575" cy="177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Consider a </a:t>
            </a:r>
            <a:r>
              <a:rPr lang="en-US" sz="2499" b="1" u="none" strike="noStrike" spc="-37">
                <a:solidFill>
                  <a:srgbClr val="10A0D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hot metal rod</a:t>
            </a: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cooled at both ends. Heat flows from the warm center to the cooler edges, illustrating how temperature gradients drive energy transfer through conduction in materials.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F7F5F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2E5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Understanding the Finite Slab Model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883525"/>
            <a:ext cx="6886575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finite slab model has fixed length and two physical boundaries, ensuring that heat cannot escape from the ends, which simplifies analysis and focuses on conduction within defined limits.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02E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7C26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Why Use a 1D Model?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407275"/>
            <a:ext cx="6886575" cy="221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1D model simplifies analysis, focusing on heat flow primarily </a:t>
            </a:r>
            <a:r>
              <a:rPr lang="en-US" sz="2499" b="1" u="none" strike="noStrike" spc="-37">
                <a:solidFill>
                  <a:srgbClr val="10A0D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from left to right</a:t>
            </a: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 This assumption allows for easier calculations while maintaining accuracy for scenarios where temperature variations across width and height are negligible.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F7F5F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2E5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Domain Definition of the Slab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883525"/>
            <a:ext cx="6886575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finite slab is defined with boundaries at left end −b, center 0, and right end +b. This setup allows for clear analysis of temperature gradients across the slab's length during heat conduction.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02E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7C26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Initial Temperature Condition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369175"/>
            <a:ext cx="6886575" cy="225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At time ( t=0 ), the slab maintains a </a:t>
            </a:r>
            <a:r>
              <a:rPr lang="en-US" sz="2499" b="1" u="none" strike="noStrike" spc="-37">
                <a:solidFill>
                  <a:srgbClr val="10A0D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uniform temperature</a:t>
            </a: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throughout its entire length, indicating no temperature gradients. This state is essential for initiating the heat conduction process effectively.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F7F5F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2079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2E5D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Boundary Condition at t=0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845425"/>
            <a:ext cx="6886575" cy="177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At time t=0, the slab's </a:t>
            </a:r>
            <a:r>
              <a:rPr lang="en-US" sz="2499" b="1" u="none" strike="noStrike" spc="-37">
                <a:solidFill>
                  <a:srgbClr val="002E5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ends are suddenly cooled</a:t>
            </a:r>
            <a:r>
              <a:rPr lang="en-US" sz="2499" u="none" strike="noStrike" spc="-37">
                <a:solidFill>
                  <a:srgbClr val="002E5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 creating a distinct temperature gradient. The center remains hot while the ends transition to a lower temperature, initiating heat conduction.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E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3352800"/>
            <a:chOff x="0" y="0"/>
            <a:chExt cx="2368158" cy="8830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8158" cy="883042"/>
            </a:xfrm>
            <a:custGeom>
              <a:avLst/>
              <a:gdLst/>
              <a:ahLst/>
              <a:cxnLst/>
              <a:rect l="l" t="t" r="r" b="b"/>
              <a:pathLst>
                <a:path w="2368158" h="883042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002E5D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368158" cy="940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91600" y="0"/>
            <a:ext cx="9296400" cy="10287000"/>
            <a:chOff x="0" y="0"/>
            <a:chExt cx="1220873" cy="135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0873" cy="1350966"/>
            </a:xfrm>
            <a:custGeom>
              <a:avLst/>
              <a:gdLst/>
              <a:ahLst/>
              <a:cxnLst/>
              <a:rect l="l" t="t" r="r" b="b"/>
              <a:pathLst>
                <a:path w="1220873" h="1350966">
                  <a:moveTo>
                    <a:pt x="0" y="0"/>
                  </a:moveTo>
                  <a:lnTo>
                    <a:pt x="1220873" y="0"/>
                  </a:lnTo>
                  <a:lnTo>
                    <a:pt x="1220873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t="-66" b="-6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66750" y="809625"/>
            <a:ext cx="6886575" cy="3089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0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F07C26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Understanding Heat Flow Dynamics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7845425"/>
            <a:ext cx="6886575" cy="177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Heat naturally moves from </a:t>
            </a:r>
            <a:r>
              <a:rPr lang="en-US" sz="2499" b="1" u="none" strike="noStrike" spc="-37">
                <a:solidFill>
                  <a:srgbClr val="10A0DD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hot regions</a:t>
            </a:r>
            <a:r>
              <a:rPr lang="en-US" sz="2499" u="none" strike="noStrike" spc="-37">
                <a:solidFill>
                  <a:srgbClr val="10A0DD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to cold ones, driven by temperature gradients. This process creates a flow of energy, leading to temperature changes over time within the material.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520</Words>
  <Application>Microsoft Office PowerPoint</Application>
  <PresentationFormat>Custom</PresentationFormat>
  <Paragraphs>32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Helvetica World Bold</vt:lpstr>
      <vt:lpstr>Gill Sans Ultra Bold</vt:lpstr>
      <vt:lpstr>Abadi ExtraLight</vt:lpstr>
      <vt:lpstr>Calibri</vt:lpstr>
      <vt:lpstr>ADLaM Display</vt:lpstr>
      <vt:lpstr>Helvetica World</vt:lpstr>
      <vt:lpstr>Arial</vt:lpstr>
      <vt:lpstr>Georgia Pro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Heat Conduction in a Finite Slab</dc:title>
  <dc:description>Presentation - Heat Conduction in a Finite Slab</dc:description>
  <cp:lastModifiedBy>Huzaifa Mansoor</cp:lastModifiedBy>
  <cp:revision>3</cp:revision>
  <dcterms:created xsi:type="dcterms:W3CDTF">2006-08-16T00:00:00Z</dcterms:created>
  <dcterms:modified xsi:type="dcterms:W3CDTF">2025-12-28T08:05:14Z</dcterms:modified>
  <dc:identifier>DAG8x18BCGc</dc:identifier>
</cp:coreProperties>
</file>

<file path=docProps/thumbnail.jpeg>
</file>